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Nunito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Maven Pro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Nuni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italic.fntdata"/><Relationship Id="rId25" Type="http://schemas.openxmlformats.org/officeDocument/2006/relationships/font" Target="fonts/Nunito-bold.fntdata"/><Relationship Id="rId28" Type="http://schemas.openxmlformats.org/officeDocument/2006/relationships/font" Target="fonts/Lato-regular.fntdata"/><Relationship Id="rId27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-bold.fntdata"/><Relationship Id="rId10" Type="http://schemas.openxmlformats.org/officeDocument/2006/relationships/slide" Target="slides/slide5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37" Type="http://schemas.openxmlformats.org/officeDocument/2006/relationships/font" Target="fonts/MavenPro-bold.fntdata"/><Relationship Id="rId14" Type="http://schemas.openxmlformats.org/officeDocument/2006/relationships/slide" Target="slides/slide9.xml"/><Relationship Id="rId36" Type="http://schemas.openxmlformats.org/officeDocument/2006/relationships/font" Target="fonts/MavenPro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96d007c560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96d007c560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97b55a6c0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97b55a6c0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97b55a6c0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97b55a6c0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97b55a6c0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97b55a6c0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98bfd054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98bfd054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9f196d33a4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9f196d33a4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9f196d36f8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9f196d36f8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9f196d33a4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9f196d33a4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9f19717a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9f19717a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96d007c560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96d007c560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9f196d36f8_1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9f196d36f8_1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https://drive.google.com/file/d/1lA8BwAbbXJQck4sPfvph71nYIBjmzQvf/view?usp=sharing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9f196d36f8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4" name="Google Shape;304;g29f196d36f8_1_9:notes"/>
          <p:cNvSpPr/>
          <p:nvPr>
            <p:ph idx="2" type="sldImg"/>
          </p:nvPr>
        </p:nvSpPr>
        <p:spPr>
          <a:xfrm>
            <a:off x="1143523" y="685800"/>
            <a:ext cx="4571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96d007c560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96d007c560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9f196d36f8_1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9f196d36f8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https://drive.google.com/file/d/1lA8BwAbbXJQck4sPfvph71nYIBjmzQvf/view?usp=sharing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96d007c560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96d007c560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96d007c560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96d007c560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96d007c560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96d007c560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 txBox="1"/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5" name="Google Shape;275;p13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3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3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3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13.png"/><Relationship Id="rId13" Type="http://schemas.openxmlformats.org/officeDocument/2006/relationships/image" Target="../media/image12.png"/><Relationship Id="rId1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9" Type="http://schemas.openxmlformats.org/officeDocument/2006/relationships/image" Target="../media/image8.png"/><Relationship Id="rId15" Type="http://schemas.openxmlformats.org/officeDocument/2006/relationships/image" Target="../media/image16.png"/><Relationship Id="rId14" Type="http://schemas.openxmlformats.org/officeDocument/2006/relationships/image" Target="../media/image43.png"/><Relationship Id="rId5" Type="http://schemas.openxmlformats.org/officeDocument/2006/relationships/image" Target="../media/image7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Relationship Id="rId8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8.png"/><Relationship Id="rId13" Type="http://schemas.openxmlformats.org/officeDocument/2006/relationships/image" Target="../media/image41.png"/><Relationship Id="rId1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35.png"/><Relationship Id="rId9" Type="http://schemas.openxmlformats.org/officeDocument/2006/relationships/image" Target="../media/image34.png"/><Relationship Id="rId15" Type="http://schemas.openxmlformats.org/officeDocument/2006/relationships/image" Target="../media/image43.png"/><Relationship Id="rId14" Type="http://schemas.openxmlformats.org/officeDocument/2006/relationships/image" Target="../media/image12.png"/><Relationship Id="rId16" Type="http://schemas.openxmlformats.org/officeDocument/2006/relationships/image" Target="../media/image16.png"/><Relationship Id="rId5" Type="http://schemas.openxmlformats.org/officeDocument/2006/relationships/image" Target="../media/image14.png"/><Relationship Id="rId6" Type="http://schemas.openxmlformats.org/officeDocument/2006/relationships/image" Target="../media/image7.png"/><Relationship Id="rId7" Type="http://schemas.openxmlformats.org/officeDocument/2006/relationships/image" Target="../media/image21.png"/><Relationship Id="rId8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ZwuvsbeAHet-rlSZ3OmLBiOvTKs-lX9R/view" TargetMode="External"/><Relationship Id="rId4" Type="http://schemas.openxmlformats.org/officeDocument/2006/relationships/image" Target="../media/image36.jpg"/><Relationship Id="rId5" Type="http://schemas.openxmlformats.org/officeDocument/2006/relationships/hyperlink" Target="http://final-project-group13-2.s3-website-us-east-1.amazonaws.com" TargetMode="External"/><Relationship Id="rId6" Type="http://schemas.openxmlformats.org/officeDocument/2006/relationships/hyperlink" Target="http://final-project-group13-2.s3-website-us-east-1.amazonaws.com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hyperlink" Target="https://www.climate.gov/news-features/understanding-climate/climate-change-global-sea-leve" TargetMode="External"/><Relationship Id="rId5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ctrTitle"/>
          </p:nvPr>
        </p:nvSpPr>
        <p:spPr>
          <a:xfrm>
            <a:off x="834475" y="542500"/>
            <a:ext cx="7602000" cy="79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77"/>
              <a:t>Time Series Wave Height Prediction</a:t>
            </a:r>
            <a:endParaRPr sz="3577"/>
          </a:p>
        </p:txBody>
      </p:sp>
      <p:sp>
        <p:nvSpPr>
          <p:cNvPr id="284" name="Google Shape;284;p14"/>
          <p:cNvSpPr txBox="1"/>
          <p:nvPr>
            <p:ph idx="1" type="subTitle"/>
          </p:nvPr>
        </p:nvSpPr>
        <p:spPr>
          <a:xfrm>
            <a:off x="6471675" y="3216400"/>
            <a:ext cx="2672400" cy="19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By: Alex Khater,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Kentaro Osawa,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Abhimanyu Barun</a:t>
            </a:r>
            <a:endParaRPr sz="1600"/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776" y="1467125"/>
            <a:ext cx="4852750" cy="3235175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3"/>
          <p:cNvSpPr txBox="1"/>
          <p:nvPr>
            <p:ph type="ctrTitle"/>
          </p:nvPr>
        </p:nvSpPr>
        <p:spPr>
          <a:xfrm>
            <a:off x="429600" y="310100"/>
            <a:ext cx="8284800" cy="76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20"/>
              <a:t>Stationary ?</a:t>
            </a:r>
            <a:endParaRPr sz="3720"/>
          </a:p>
        </p:txBody>
      </p:sp>
      <p:pic>
        <p:nvPicPr>
          <p:cNvPr id="348" name="Google Shape;3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600" y="1021150"/>
            <a:ext cx="4880667" cy="36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3"/>
          <p:cNvPicPr preferRelativeResize="0"/>
          <p:nvPr/>
        </p:nvPicPr>
        <p:blipFill rotWithShape="1">
          <a:blip r:embed="rId4">
            <a:alphaModFix/>
          </a:blip>
          <a:srcRect b="0" l="0" r="0" t="2467"/>
          <a:stretch/>
        </p:blipFill>
        <p:spPr>
          <a:xfrm>
            <a:off x="5618375" y="2029250"/>
            <a:ext cx="3248025" cy="164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4"/>
          <p:cNvSpPr txBox="1"/>
          <p:nvPr>
            <p:ph type="ctrTitle"/>
          </p:nvPr>
        </p:nvSpPr>
        <p:spPr>
          <a:xfrm>
            <a:off x="429600" y="434325"/>
            <a:ext cx="8284800" cy="76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20"/>
              <a:t>BASIC REGRESSION: VIF</a:t>
            </a:r>
            <a:endParaRPr sz="3720"/>
          </a:p>
        </p:txBody>
      </p:sp>
      <p:pic>
        <p:nvPicPr>
          <p:cNvPr id="355" name="Google Shape;3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97175"/>
            <a:ext cx="8839200" cy="1277642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4"/>
          <p:cNvSpPr txBox="1"/>
          <p:nvPr/>
        </p:nvSpPr>
        <p:spPr>
          <a:xfrm>
            <a:off x="1498650" y="3025550"/>
            <a:ext cx="614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All VIF values are below 2, so no dimensionality reduction is required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5"/>
          <p:cNvSpPr txBox="1"/>
          <p:nvPr>
            <p:ph type="ctrTitle"/>
          </p:nvPr>
        </p:nvSpPr>
        <p:spPr>
          <a:xfrm>
            <a:off x="429600" y="361875"/>
            <a:ext cx="8284800" cy="12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20"/>
              <a:t>BASIC REGRESSION: Backwards Stepwise Regression</a:t>
            </a:r>
            <a:endParaRPr sz="3720"/>
          </a:p>
        </p:txBody>
      </p:sp>
      <p:sp>
        <p:nvSpPr>
          <p:cNvPr id="362" name="Google Shape;362;p25"/>
          <p:cNvSpPr txBox="1"/>
          <p:nvPr/>
        </p:nvSpPr>
        <p:spPr>
          <a:xfrm>
            <a:off x="4361975" y="2571750"/>
            <a:ext cx="4640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After 4 rounds: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Final Model keeps 3 variables: Hs, Tp, and Tz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3" name="Google Shape;3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700" y="1766450"/>
            <a:ext cx="3968999" cy="304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6"/>
          <p:cNvSpPr txBox="1"/>
          <p:nvPr>
            <p:ph type="ctrTitle"/>
          </p:nvPr>
        </p:nvSpPr>
        <p:spPr>
          <a:xfrm>
            <a:off x="0" y="0"/>
            <a:ext cx="8997900" cy="12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20"/>
              <a:t>BASIC </a:t>
            </a:r>
            <a:r>
              <a:rPr lang="en" sz="3720"/>
              <a:t>REGRESSION</a:t>
            </a:r>
            <a:r>
              <a:rPr lang="en" sz="3720"/>
              <a:t>: Residual Analysis</a:t>
            </a:r>
            <a:endParaRPr sz="3720"/>
          </a:p>
        </p:txBody>
      </p:sp>
      <p:pic>
        <p:nvPicPr>
          <p:cNvPr id="369" name="Google Shape;3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275" y="1063675"/>
            <a:ext cx="4267192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0700" y="1063675"/>
            <a:ext cx="42672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8850" y="4264075"/>
            <a:ext cx="6915150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7"/>
          <p:cNvSpPr txBox="1"/>
          <p:nvPr>
            <p:ph type="ctrTitle"/>
          </p:nvPr>
        </p:nvSpPr>
        <p:spPr>
          <a:xfrm>
            <a:off x="73050" y="206825"/>
            <a:ext cx="8997900" cy="12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20"/>
              <a:t>BASIC REGRESSION: Plotting Predictions</a:t>
            </a:r>
            <a:endParaRPr sz="3720"/>
          </a:p>
        </p:txBody>
      </p:sp>
      <p:pic>
        <p:nvPicPr>
          <p:cNvPr id="377" name="Google Shape;3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50" y="1501624"/>
            <a:ext cx="8997898" cy="300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accent1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8"/>
          <p:cNvSpPr txBox="1"/>
          <p:nvPr>
            <p:ph type="ctrTitle"/>
          </p:nvPr>
        </p:nvSpPr>
        <p:spPr>
          <a:xfrm>
            <a:off x="0" y="310100"/>
            <a:ext cx="8997900" cy="12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20"/>
              <a:t>Logical Architecture and Data Flow</a:t>
            </a:r>
            <a:endParaRPr sz="3720"/>
          </a:p>
        </p:txBody>
      </p:sp>
      <p:sp>
        <p:nvSpPr>
          <p:cNvPr id="383" name="Google Shape;383;p28"/>
          <p:cNvSpPr/>
          <p:nvPr/>
        </p:nvSpPr>
        <p:spPr>
          <a:xfrm>
            <a:off x="640650" y="1039325"/>
            <a:ext cx="7862700" cy="2565600"/>
          </a:xfrm>
          <a:prstGeom prst="roundRect">
            <a:avLst>
              <a:gd fmla="val 6250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8"/>
          <p:cNvSpPr/>
          <p:nvPr/>
        </p:nvSpPr>
        <p:spPr>
          <a:xfrm>
            <a:off x="3272450" y="1159450"/>
            <a:ext cx="3527400" cy="2330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8"/>
          <p:cNvSpPr/>
          <p:nvPr/>
        </p:nvSpPr>
        <p:spPr>
          <a:xfrm>
            <a:off x="3414500" y="1583450"/>
            <a:ext cx="3243300" cy="18207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Google Shape;3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450" y="1159450"/>
            <a:ext cx="335850" cy="3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4825" y="2839700"/>
            <a:ext cx="442650" cy="435393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28"/>
          <p:cNvSpPr txBox="1"/>
          <p:nvPr/>
        </p:nvSpPr>
        <p:spPr>
          <a:xfrm>
            <a:off x="3562700" y="1158025"/>
            <a:ext cx="849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AWS Cloud</a:t>
            </a:r>
            <a:endParaRPr sz="1000"/>
          </a:p>
        </p:txBody>
      </p:sp>
      <p:pic>
        <p:nvPicPr>
          <p:cNvPr id="389" name="Google Shape;38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9725" y="2327450"/>
            <a:ext cx="292776" cy="33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8"/>
          <p:cNvSpPr/>
          <p:nvPr/>
        </p:nvSpPr>
        <p:spPr>
          <a:xfrm>
            <a:off x="66100" y="3749450"/>
            <a:ext cx="1538700" cy="1245300"/>
          </a:xfrm>
          <a:prstGeom prst="homePlate">
            <a:avLst>
              <a:gd fmla="val 15989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Store the data in S3 bucket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91" name="Google Shape;391;p28"/>
          <p:cNvSpPr/>
          <p:nvPr/>
        </p:nvSpPr>
        <p:spPr>
          <a:xfrm>
            <a:off x="1570075" y="3749500"/>
            <a:ext cx="1538700" cy="1229400"/>
          </a:xfrm>
          <a:prstGeom prst="homePlate">
            <a:avLst>
              <a:gd fmla="val 15989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Load the data to EC2 instance and explore the data (EDA)</a:t>
            </a:r>
            <a:endParaRPr sz="1200"/>
          </a:p>
        </p:txBody>
      </p:sp>
      <p:sp>
        <p:nvSpPr>
          <p:cNvPr id="392" name="Google Shape;392;p28"/>
          <p:cNvSpPr/>
          <p:nvPr/>
        </p:nvSpPr>
        <p:spPr>
          <a:xfrm>
            <a:off x="3082900" y="3749500"/>
            <a:ext cx="1538700" cy="1229400"/>
          </a:xfrm>
          <a:prstGeom prst="homePlate">
            <a:avLst>
              <a:gd fmla="val 15989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Store the EDA results in S3 bucket</a:t>
            </a:r>
            <a:endParaRPr sz="1200"/>
          </a:p>
        </p:txBody>
      </p:sp>
      <p:sp>
        <p:nvSpPr>
          <p:cNvPr id="393" name="Google Shape;393;p28"/>
          <p:cNvSpPr/>
          <p:nvPr/>
        </p:nvSpPr>
        <p:spPr>
          <a:xfrm>
            <a:off x="4591300" y="3749325"/>
            <a:ext cx="1538700" cy="1245300"/>
          </a:xfrm>
          <a:prstGeom prst="homePlate">
            <a:avLst>
              <a:gd fmla="val 15989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Develop models and make predictions using EC2</a:t>
            </a:r>
            <a:endParaRPr sz="1200"/>
          </a:p>
        </p:txBody>
      </p:sp>
      <p:pic>
        <p:nvPicPr>
          <p:cNvPr id="394" name="Google Shape;39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297" y="3825700"/>
            <a:ext cx="230575" cy="2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52172" y="3831402"/>
            <a:ext cx="230575" cy="262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62048" y="3831398"/>
            <a:ext cx="230575" cy="250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71924" y="3831399"/>
            <a:ext cx="230575" cy="250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07550" y="2699488"/>
            <a:ext cx="68580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28"/>
          <p:cNvSpPr txBox="1"/>
          <p:nvPr/>
        </p:nvSpPr>
        <p:spPr>
          <a:xfrm>
            <a:off x="6904088" y="2764225"/>
            <a:ext cx="65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HTTP</a:t>
            </a:r>
            <a:endParaRPr sz="1200"/>
          </a:p>
        </p:txBody>
      </p:sp>
      <p:pic>
        <p:nvPicPr>
          <p:cNvPr id="400" name="Google Shape;400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07150" y="1583450"/>
            <a:ext cx="335850" cy="33585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28"/>
          <p:cNvSpPr/>
          <p:nvPr/>
        </p:nvSpPr>
        <p:spPr>
          <a:xfrm>
            <a:off x="3887650" y="1889225"/>
            <a:ext cx="2402400" cy="7797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2" name="Google Shape;402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87650" y="1888450"/>
            <a:ext cx="335850" cy="3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814825" y="1987275"/>
            <a:ext cx="442650" cy="435398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8"/>
          <p:cNvSpPr txBox="1"/>
          <p:nvPr/>
        </p:nvSpPr>
        <p:spPr>
          <a:xfrm>
            <a:off x="3687950" y="1582025"/>
            <a:ext cx="59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Region</a:t>
            </a:r>
            <a:endParaRPr sz="1000"/>
          </a:p>
        </p:txBody>
      </p:sp>
      <p:sp>
        <p:nvSpPr>
          <p:cNvPr id="405" name="Google Shape;405;p28"/>
          <p:cNvSpPr txBox="1"/>
          <p:nvPr/>
        </p:nvSpPr>
        <p:spPr>
          <a:xfrm>
            <a:off x="4170008" y="1887025"/>
            <a:ext cx="50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VPC</a:t>
            </a:r>
            <a:endParaRPr sz="1000"/>
          </a:p>
        </p:txBody>
      </p:sp>
      <p:cxnSp>
        <p:nvCxnSpPr>
          <p:cNvPr id="406" name="Google Shape;406;p28"/>
          <p:cNvCxnSpPr/>
          <p:nvPr/>
        </p:nvCxnSpPr>
        <p:spPr>
          <a:xfrm>
            <a:off x="2060525" y="2123497"/>
            <a:ext cx="2754300" cy="857700"/>
          </a:xfrm>
          <a:prstGeom prst="bentConnector3">
            <a:avLst>
              <a:gd fmla="val 2391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7" name="Google Shape;407;p28"/>
          <p:cNvCxnSpPr/>
          <p:nvPr/>
        </p:nvCxnSpPr>
        <p:spPr>
          <a:xfrm>
            <a:off x="5112350" y="2422673"/>
            <a:ext cx="0" cy="417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8" name="Google Shape;408;p28"/>
          <p:cNvCxnSpPr>
            <a:stCxn id="398" idx="1"/>
            <a:endCxn id="387" idx="3"/>
          </p:cNvCxnSpPr>
          <p:nvPr/>
        </p:nvCxnSpPr>
        <p:spPr>
          <a:xfrm flipH="1">
            <a:off x="5257550" y="3051913"/>
            <a:ext cx="22500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09" name="Google Shape;409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92463" y="2472063"/>
            <a:ext cx="292775" cy="318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57546" y="1974996"/>
            <a:ext cx="292775" cy="3182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1" name="Google Shape;411;p28"/>
          <p:cNvCxnSpPr/>
          <p:nvPr/>
        </p:nvCxnSpPr>
        <p:spPr>
          <a:xfrm rot="10800000">
            <a:off x="4959950" y="2422673"/>
            <a:ext cx="0" cy="417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12" name="Google Shape;41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0975" y="2464847"/>
            <a:ext cx="292775" cy="332699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28"/>
          <p:cNvSpPr/>
          <p:nvPr/>
        </p:nvSpPr>
        <p:spPr>
          <a:xfrm>
            <a:off x="6076700" y="3749450"/>
            <a:ext cx="1538700" cy="1245300"/>
          </a:xfrm>
          <a:prstGeom prst="homePlate">
            <a:avLst>
              <a:gd fmla="val 15989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Store the prediction results in S3 bucket</a:t>
            </a:r>
            <a:endParaRPr sz="1200"/>
          </a:p>
        </p:txBody>
      </p:sp>
      <p:pic>
        <p:nvPicPr>
          <p:cNvPr id="414" name="Google Shape;414;p2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129813" y="2464838"/>
            <a:ext cx="292775" cy="33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2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181797" y="3820000"/>
            <a:ext cx="230575" cy="262018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28"/>
          <p:cNvSpPr/>
          <p:nvPr/>
        </p:nvSpPr>
        <p:spPr>
          <a:xfrm>
            <a:off x="7539200" y="3741550"/>
            <a:ext cx="1538700" cy="1245300"/>
          </a:xfrm>
          <a:prstGeom prst="homePlate">
            <a:avLst>
              <a:gd fmla="val 15989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Host a static website on S3 bucket</a:t>
            </a:r>
            <a:endParaRPr sz="1200"/>
          </a:p>
        </p:txBody>
      </p:sp>
      <p:pic>
        <p:nvPicPr>
          <p:cNvPr id="417" name="Google Shape;417;p2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257550" y="3127700"/>
            <a:ext cx="292775" cy="33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612525" y="3820009"/>
            <a:ext cx="230575" cy="2619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9" name="Google Shape;419;p28"/>
          <p:cNvCxnSpPr>
            <a:stCxn id="403" idx="2"/>
            <a:endCxn id="387" idx="0"/>
          </p:cNvCxnSpPr>
          <p:nvPr/>
        </p:nvCxnSpPr>
        <p:spPr>
          <a:xfrm>
            <a:off x="5036150" y="2422673"/>
            <a:ext cx="0" cy="41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20" name="Google Shape;420;p2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24350" y="1781693"/>
            <a:ext cx="1258661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9"/>
          <p:cNvSpPr/>
          <p:nvPr/>
        </p:nvSpPr>
        <p:spPr>
          <a:xfrm>
            <a:off x="640650" y="1039325"/>
            <a:ext cx="7862700" cy="2565600"/>
          </a:xfrm>
          <a:prstGeom prst="roundRect">
            <a:avLst>
              <a:gd fmla="val 6250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9"/>
          <p:cNvSpPr/>
          <p:nvPr/>
        </p:nvSpPr>
        <p:spPr>
          <a:xfrm>
            <a:off x="3272450" y="1159450"/>
            <a:ext cx="3527400" cy="2330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9"/>
          <p:cNvSpPr/>
          <p:nvPr/>
        </p:nvSpPr>
        <p:spPr>
          <a:xfrm>
            <a:off x="3414500" y="1583450"/>
            <a:ext cx="3243300" cy="18207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8" name="Google Shape;42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450" y="1159450"/>
            <a:ext cx="335850" cy="3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6200" y="2752050"/>
            <a:ext cx="973851" cy="59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4825" y="2839700"/>
            <a:ext cx="442650" cy="435393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29"/>
          <p:cNvSpPr txBox="1"/>
          <p:nvPr/>
        </p:nvSpPr>
        <p:spPr>
          <a:xfrm>
            <a:off x="3562700" y="1158025"/>
            <a:ext cx="849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AWS Cloud</a:t>
            </a:r>
            <a:endParaRPr sz="1000"/>
          </a:p>
        </p:txBody>
      </p:sp>
      <p:pic>
        <p:nvPicPr>
          <p:cNvPr id="432" name="Google Shape;43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99725" y="2327450"/>
            <a:ext cx="292776" cy="33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29"/>
          <p:cNvSpPr/>
          <p:nvPr/>
        </p:nvSpPr>
        <p:spPr>
          <a:xfrm>
            <a:off x="66100" y="3749450"/>
            <a:ext cx="1538700" cy="1245300"/>
          </a:xfrm>
          <a:prstGeom prst="homePlate">
            <a:avLst>
              <a:gd fmla="val 15989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Store the data in S3 bucket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34" name="Google Shape;434;p29"/>
          <p:cNvSpPr/>
          <p:nvPr/>
        </p:nvSpPr>
        <p:spPr>
          <a:xfrm>
            <a:off x="1570075" y="3749500"/>
            <a:ext cx="1538700" cy="1229400"/>
          </a:xfrm>
          <a:prstGeom prst="homePlate">
            <a:avLst>
              <a:gd fmla="val 15989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Load the data to EC2 instance and explore the data (EDA)</a:t>
            </a:r>
            <a:endParaRPr sz="1200"/>
          </a:p>
        </p:txBody>
      </p:sp>
      <p:sp>
        <p:nvSpPr>
          <p:cNvPr id="435" name="Google Shape;435;p29"/>
          <p:cNvSpPr/>
          <p:nvPr/>
        </p:nvSpPr>
        <p:spPr>
          <a:xfrm>
            <a:off x="3082900" y="3749500"/>
            <a:ext cx="1538700" cy="1229400"/>
          </a:xfrm>
          <a:prstGeom prst="homePlate">
            <a:avLst>
              <a:gd fmla="val 15989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Store the EDA results in S3 bucket</a:t>
            </a:r>
            <a:endParaRPr sz="1200"/>
          </a:p>
        </p:txBody>
      </p:sp>
      <p:sp>
        <p:nvSpPr>
          <p:cNvPr id="436" name="Google Shape;436;p29"/>
          <p:cNvSpPr/>
          <p:nvPr/>
        </p:nvSpPr>
        <p:spPr>
          <a:xfrm>
            <a:off x="4591300" y="3749325"/>
            <a:ext cx="1538700" cy="1245300"/>
          </a:xfrm>
          <a:prstGeom prst="homePlate">
            <a:avLst>
              <a:gd fmla="val 15989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Develop models and make predictions on Google Calab</a:t>
            </a:r>
            <a:endParaRPr sz="1200"/>
          </a:p>
        </p:txBody>
      </p:sp>
      <p:pic>
        <p:nvPicPr>
          <p:cNvPr id="437" name="Google Shape;43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297" y="3825700"/>
            <a:ext cx="230575" cy="2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52172" y="3831402"/>
            <a:ext cx="230575" cy="262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62048" y="3831398"/>
            <a:ext cx="230575" cy="250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71924" y="3831399"/>
            <a:ext cx="230575" cy="250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07550" y="2699488"/>
            <a:ext cx="68580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9"/>
          <p:cNvSpPr txBox="1"/>
          <p:nvPr/>
        </p:nvSpPr>
        <p:spPr>
          <a:xfrm>
            <a:off x="6904088" y="2764225"/>
            <a:ext cx="65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HTTP</a:t>
            </a:r>
            <a:endParaRPr sz="1200"/>
          </a:p>
        </p:txBody>
      </p:sp>
      <p:pic>
        <p:nvPicPr>
          <p:cNvPr id="443" name="Google Shape;443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07150" y="1583450"/>
            <a:ext cx="335850" cy="33585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29"/>
          <p:cNvSpPr/>
          <p:nvPr/>
        </p:nvSpPr>
        <p:spPr>
          <a:xfrm>
            <a:off x="3887650" y="1889225"/>
            <a:ext cx="2402400" cy="7797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5" name="Google Shape;445;p2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887650" y="1888450"/>
            <a:ext cx="335850" cy="3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2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814825" y="1987275"/>
            <a:ext cx="442650" cy="435398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29"/>
          <p:cNvSpPr txBox="1"/>
          <p:nvPr/>
        </p:nvSpPr>
        <p:spPr>
          <a:xfrm>
            <a:off x="3687950" y="1582025"/>
            <a:ext cx="59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Region</a:t>
            </a:r>
            <a:endParaRPr sz="1000"/>
          </a:p>
        </p:txBody>
      </p:sp>
      <p:sp>
        <p:nvSpPr>
          <p:cNvPr id="448" name="Google Shape;448;p29"/>
          <p:cNvSpPr txBox="1"/>
          <p:nvPr/>
        </p:nvSpPr>
        <p:spPr>
          <a:xfrm>
            <a:off x="4170008" y="1887025"/>
            <a:ext cx="50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VPC</a:t>
            </a:r>
            <a:endParaRPr sz="1000"/>
          </a:p>
        </p:txBody>
      </p:sp>
      <p:cxnSp>
        <p:nvCxnSpPr>
          <p:cNvPr id="449" name="Google Shape;449;p29"/>
          <p:cNvCxnSpPr/>
          <p:nvPr/>
        </p:nvCxnSpPr>
        <p:spPr>
          <a:xfrm flipH="1" rot="10800000">
            <a:off x="1942025" y="3133597"/>
            <a:ext cx="28728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0" name="Google Shape;450;p29"/>
          <p:cNvCxnSpPr/>
          <p:nvPr/>
        </p:nvCxnSpPr>
        <p:spPr>
          <a:xfrm>
            <a:off x="2060525" y="2123497"/>
            <a:ext cx="2754300" cy="857700"/>
          </a:xfrm>
          <a:prstGeom prst="bentConnector3">
            <a:avLst>
              <a:gd fmla="val 2391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1" name="Google Shape;451;p29"/>
          <p:cNvCxnSpPr/>
          <p:nvPr/>
        </p:nvCxnSpPr>
        <p:spPr>
          <a:xfrm>
            <a:off x="5112350" y="2422673"/>
            <a:ext cx="0" cy="41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2" name="Google Shape;452;p29"/>
          <p:cNvCxnSpPr>
            <a:stCxn id="441" idx="1"/>
            <a:endCxn id="430" idx="3"/>
          </p:cNvCxnSpPr>
          <p:nvPr/>
        </p:nvCxnSpPr>
        <p:spPr>
          <a:xfrm flipH="1">
            <a:off x="5257550" y="3051913"/>
            <a:ext cx="22500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53" name="Google Shape;453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10138" y="2520538"/>
            <a:ext cx="292775" cy="318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26746" y="3275109"/>
            <a:ext cx="292775" cy="3182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5" name="Google Shape;455;p29"/>
          <p:cNvCxnSpPr/>
          <p:nvPr/>
        </p:nvCxnSpPr>
        <p:spPr>
          <a:xfrm rot="10800000">
            <a:off x="4959950" y="2422673"/>
            <a:ext cx="0" cy="41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56" name="Google Shape;456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8425" y="2513309"/>
            <a:ext cx="292775" cy="332699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29"/>
          <p:cNvSpPr/>
          <p:nvPr/>
        </p:nvSpPr>
        <p:spPr>
          <a:xfrm>
            <a:off x="6076700" y="3749450"/>
            <a:ext cx="1538700" cy="1245300"/>
          </a:xfrm>
          <a:prstGeom prst="homePlate">
            <a:avLst>
              <a:gd fmla="val 15989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Store the prediction results in S3 bucket</a:t>
            </a:r>
            <a:endParaRPr sz="1200"/>
          </a:p>
        </p:txBody>
      </p:sp>
      <p:pic>
        <p:nvPicPr>
          <p:cNvPr id="458" name="Google Shape;458;p2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519863" y="3209800"/>
            <a:ext cx="292775" cy="33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2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181797" y="3820000"/>
            <a:ext cx="230575" cy="262018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29"/>
          <p:cNvSpPr/>
          <p:nvPr/>
        </p:nvSpPr>
        <p:spPr>
          <a:xfrm>
            <a:off x="7539200" y="3741550"/>
            <a:ext cx="1538700" cy="1245300"/>
          </a:xfrm>
          <a:prstGeom prst="homePlate">
            <a:avLst>
              <a:gd fmla="val 15989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Host a static website on S3 bucket</a:t>
            </a:r>
            <a:endParaRPr sz="1200"/>
          </a:p>
        </p:txBody>
      </p:sp>
      <p:pic>
        <p:nvPicPr>
          <p:cNvPr id="461" name="Google Shape;461;p2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257550" y="3127700"/>
            <a:ext cx="292775" cy="33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2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612525" y="3820009"/>
            <a:ext cx="230575" cy="261998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29"/>
          <p:cNvSpPr txBox="1"/>
          <p:nvPr>
            <p:ph idx="4294967295" type="ctrTitle"/>
          </p:nvPr>
        </p:nvSpPr>
        <p:spPr>
          <a:xfrm>
            <a:off x="0" y="310100"/>
            <a:ext cx="8997900" cy="12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20">
                <a:solidFill>
                  <a:schemeClr val="lt1"/>
                </a:solidFill>
              </a:rPr>
              <a:t>Logical Architecture and Data Flow</a:t>
            </a:r>
            <a:endParaRPr sz="3720">
              <a:solidFill>
                <a:schemeClr val="lt1"/>
              </a:solidFill>
            </a:endParaRPr>
          </a:p>
        </p:txBody>
      </p:sp>
      <p:pic>
        <p:nvPicPr>
          <p:cNvPr id="464" name="Google Shape;464;p2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24350" y="1781693"/>
            <a:ext cx="1258661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0"/>
          <p:cNvSpPr txBox="1"/>
          <p:nvPr/>
        </p:nvSpPr>
        <p:spPr>
          <a:xfrm>
            <a:off x="1255825" y="970925"/>
            <a:ext cx="88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Demo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470" name="Google Shape;470;p30"/>
          <p:cNvSpPr txBox="1"/>
          <p:nvPr/>
        </p:nvSpPr>
        <p:spPr>
          <a:xfrm>
            <a:off x="1255825" y="4039050"/>
            <a:ext cx="213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Static Website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471" name="Google Shape;471;p30"/>
          <p:cNvSpPr txBox="1"/>
          <p:nvPr>
            <p:ph type="ctrTitle"/>
          </p:nvPr>
        </p:nvSpPr>
        <p:spPr>
          <a:xfrm>
            <a:off x="13" y="0"/>
            <a:ext cx="8997900" cy="12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20"/>
              <a:t>Project Implementation</a:t>
            </a:r>
            <a:endParaRPr sz="3720"/>
          </a:p>
        </p:txBody>
      </p:sp>
      <p:pic>
        <p:nvPicPr>
          <p:cNvPr id="472" name="Google Shape;472;p30" title="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5813" y="1126038"/>
            <a:ext cx="3855226" cy="289142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30">
            <a:hlinkClick r:id="rId5"/>
          </p:cNvPr>
          <p:cNvSpPr txBox="1"/>
          <p:nvPr/>
        </p:nvSpPr>
        <p:spPr>
          <a:xfrm>
            <a:off x="1552500" y="4357950"/>
            <a:ext cx="603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D9D9D9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http://final-project-group13-2.s3-website-us-east-1.amazonaws.com</a:t>
            </a:r>
            <a:endParaRPr b="1" u="sng">
              <a:solidFill>
                <a:srgbClr val="D9D9D9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1"/>
          <p:cNvSpPr txBox="1"/>
          <p:nvPr>
            <p:ph type="ctrTitle"/>
          </p:nvPr>
        </p:nvSpPr>
        <p:spPr>
          <a:xfrm>
            <a:off x="883950" y="1775300"/>
            <a:ext cx="73761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</a:rPr>
              <a:t>Thank You!</a:t>
            </a:r>
            <a:endParaRPr sz="2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type="title"/>
          </p:nvPr>
        </p:nvSpPr>
        <p:spPr>
          <a:xfrm>
            <a:off x="4341600" y="560613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Why is this relevant 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1" name="Google Shape;291;p15"/>
          <p:cNvSpPr txBox="1"/>
          <p:nvPr>
            <p:ph idx="1" type="body"/>
          </p:nvPr>
        </p:nvSpPr>
        <p:spPr>
          <a:xfrm>
            <a:off x="4459750" y="1152088"/>
            <a:ext cx="4420500" cy="34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</a:rPr>
              <a:t>As Climate Change worsens, the ocean’s conditions will also alter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</a:rPr>
              <a:t>Even a small increase in Wave height can cause massive and dangerous consequences to - </a:t>
            </a:r>
            <a:endParaRPr sz="1500">
              <a:solidFill>
                <a:schemeClr val="lt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</a:pPr>
            <a:r>
              <a:rPr lang="en" sz="1500">
                <a:solidFill>
                  <a:schemeClr val="lt1"/>
                </a:solidFill>
              </a:rPr>
              <a:t>Coastal Cities</a:t>
            </a:r>
            <a:endParaRPr sz="1500">
              <a:solidFill>
                <a:schemeClr val="lt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</a:pPr>
            <a:r>
              <a:rPr lang="en" sz="1500">
                <a:solidFill>
                  <a:schemeClr val="lt1"/>
                </a:solidFill>
              </a:rPr>
              <a:t>Boats</a:t>
            </a:r>
            <a:endParaRPr sz="1500">
              <a:solidFill>
                <a:schemeClr val="lt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</a:pPr>
            <a:r>
              <a:rPr lang="en" sz="1500">
                <a:solidFill>
                  <a:schemeClr val="lt1"/>
                </a:solidFill>
              </a:rPr>
              <a:t>Anti-Flood </a:t>
            </a:r>
            <a:r>
              <a:rPr lang="en" sz="1500">
                <a:solidFill>
                  <a:schemeClr val="lt1"/>
                </a:solidFill>
              </a:rPr>
              <a:t>Infrastructure</a:t>
            </a:r>
            <a:endParaRPr sz="1500">
              <a:solidFill>
                <a:schemeClr val="lt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</a:pPr>
            <a:r>
              <a:rPr lang="en" sz="1500">
                <a:solidFill>
                  <a:schemeClr val="lt1"/>
                </a:solidFill>
              </a:rPr>
              <a:t>Agriculture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</a:rPr>
              <a:t>Being Able to Predict Future Wave Height Can Allow Governments to Prepare </a:t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id="292" name="Google Shape;292;p15"/>
          <p:cNvPicPr preferRelativeResize="0"/>
          <p:nvPr/>
        </p:nvPicPr>
        <p:blipFill rotWithShape="1">
          <a:blip r:embed="rId3">
            <a:alphaModFix/>
          </a:blip>
          <a:srcRect b="0" l="-25371" r="10981" t="0"/>
          <a:stretch/>
        </p:blipFill>
        <p:spPr>
          <a:xfrm>
            <a:off x="-1155375" y="356425"/>
            <a:ext cx="5348372" cy="4364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5"/>
          <p:cNvSpPr txBox="1"/>
          <p:nvPr/>
        </p:nvSpPr>
        <p:spPr>
          <a:xfrm>
            <a:off x="0" y="4835700"/>
            <a:ext cx="6146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Image Source: https://www.sunshinecoastnews.com.au/2022/07/25/sunshine-coast-record-wave-heights/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/>
          <p:nvPr/>
        </p:nvSpPr>
        <p:spPr>
          <a:xfrm>
            <a:off x="1336025" y="258800"/>
            <a:ext cx="6146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The Urgency of The Project</a:t>
            </a:r>
            <a:endParaRPr b="1" sz="2600">
              <a:solidFill>
                <a:schemeClr val="lt1"/>
              </a:solidFill>
            </a:endParaRPr>
          </a:p>
        </p:txBody>
      </p:sp>
      <p:pic>
        <p:nvPicPr>
          <p:cNvPr id="299" name="Google Shape;2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50" y="996200"/>
            <a:ext cx="4022151" cy="3447549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6"/>
          <p:cNvSpPr txBox="1"/>
          <p:nvPr/>
        </p:nvSpPr>
        <p:spPr>
          <a:xfrm>
            <a:off x="11430" y="4443750"/>
            <a:ext cx="52503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Image Source: 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Left: </a:t>
            </a:r>
            <a:r>
              <a:rPr lang="en" sz="8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https://www.climate.gov/news-features/understanding-climate/climate-change-global-sea-leve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Right: https://www.statista.com/chart/19418/divergence-of-ocean-temperatures-from-20th-century-average/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301" name="Google Shape;30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5225" y="925525"/>
            <a:ext cx="3588900" cy="35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 txBox="1"/>
          <p:nvPr/>
        </p:nvSpPr>
        <p:spPr>
          <a:xfrm>
            <a:off x="3266725" y="921525"/>
            <a:ext cx="5563200" cy="16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"/>
              <a:buFont typeface="Montserrat"/>
              <a:buNone/>
            </a:pPr>
            <a:r>
              <a:rPr b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Big Idea</a:t>
            </a:r>
            <a:endParaRPr sz="5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Waves Measuring Buoys Data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Measured and derived wave data from data collected by oceanographic wave measuring buoys anchored at Mooloolaba. </a:t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Google Shape;307;p17"/>
          <p:cNvSpPr txBox="1"/>
          <p:nvPr/>
        </p:nvSpPr>
        <p:spPr>
          <a:xfrm>
            <a:off x="3266725" y="2565825"/>
            <a:ext cx="55632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"/>
              <a:buFont typeface="Montserrat"/>
              <a:buNone/>
            </a:pPr>
            <a:r>
              <a:rPr b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Source</a:t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i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This data comes from Queensland Government - 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○"/>
            </a:pPr>
            <a:r>
              <a:rPr i="1"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https://data.qld.gov.au/dataset.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Geological Survey of Queensland’s (GSQ) provides geoscience and resource information to improve the understanding of the geology and minerals and energy resource potential of Queensland.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8" name="Google Shape;308;p17"/>
          <p:cNvSpPr txBox="1"/>
          <p:nvPr/>
        </p:nvSpPr>
        <p:spPr>
          <a:xfrm>
            <a:off x="3266724" y="271500"/>
            <a:ext cx="4846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Montserrat"/>
              <a:buNone/>
            </a:pPr>
            <a:r>
              <a:rPr lang="en" sz="2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Source</a:t>
            </a:r>
            <a:endParaRPr sz="2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9" name="Google Shape;309;p17"/>
          <p:cNvPicPr preferRelativeResize="0"/>
          <p:nvPr/>
        </p:nvPicPr>
        <p:blipFill rotWithShape="1">
          <a:blip r:embed="rId3">
            <a:alphaModFix/>
          </a:blip>
          <a:srcRect b="1886" l="9586" r="13354" t="1886"/>
          <a:stretch/>
        </p:blipFill>
        <p:spPr>
          <a:xfrm>
            <a:off x="0" y="0"/>
            <a:ext cx="28341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Dataset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5" name="Google Shape;315;p18"/>
          <p:cNvSpPr txBox="1"/>
          <p:nvPr>
            <p:ph idx="1" type="body"/>
          </p:nvPr>
        </p:nvSpPr>
        <p:spPr>
          <a:xfrm>
            <a:off x="2400250" y="1070550"/>
            <a:ext cx="6321600" cy="36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20000"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19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56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283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456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 years of data bi-hourly from the Mooloolaba beach</a:t>
            </a:r>
            <a:endParaRPr sz="456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283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456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43,000+ Observations</a:t>
            </a:r>
            <a:endParaRPr sz="456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283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456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data includes features such as: </a:t>
            </a:r>
            <a:endParaRPr sz="456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283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456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Max Wave Height</a:t>
            </a:r>
            <a:endParaRPr sz="456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283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456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Average of the Top 3rd Wave Height</a:t>
            </a:r>
            <a:endParaRPr sz="456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283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456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Sea Temperature</a:t>
            </a:r>
            <a:endParaRPr sz="456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283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456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Zero Period</a:t>
            </a:r>
            <a:endParaRPr sz="456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283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456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Peak Energy</a:t>
            </a:r>
            <a:endParaRPr sz="456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283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456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Direction</a:t>
            </a:r>
            <a:endParaRPr sz="4566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283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456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Date and Time Observations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9"/>
          <p:cNvSpPr txBox="1"/>
          <p:nvPr/>
        </p:nvSpPr>
        <p:spPr>
          <a:xfrm>
            <a:off x="1336025" y="258800"/>
            <a:ext cx="6146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 u="sng">
                <a:solidFill>
                  <a:schemeClr val="lt1"/>
                </a:solidFill>
              </a:rPr>
              <a:t>Scope Of Project</a:t>
            </a:r>
            <a:endParaRPr b="1" sz="2600" u="sng">
              <a:solidFill>
                <a:schemeClr val="lt1"/>
              </a:solidFill>
            </a:endParaRPr>
          </a:p>
        </p:txBody>
      </p:sp>
      <p:sp>
        <p:nvSpPr>
          <p:cNvPr id="321" name="Google Shape;321;p19"/>
          <p:cNvSpPr txBox="1"/>
          <p:nvPr/>
        </p:nvSpPr>
        <p:spPr>
          <a:xfrm>
            <a:off x="5561775" y="1167513"/>
            <a:ext cx="32526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lt1"/>
                </a:solidFill>
              </a:rPr>
              <a:t>Goals of Project</a:t>
            </a:r>
            <a:endParaRPr b="1" sz="1600" u="sng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 u="sng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Use Time Series Analysis Techniques and EDA to create informative Visualizations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Create a precise regression model to Forecast Average Top 3rd Wave Height as Sea Temperatures continue on their trend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22" name="Google Shape;3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175" y="1167525"/>
            <a:ext cx="5386274" cy="2561575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3" name="Google Shape;323;p19"/>
          <p:cNvSpPr txBox="1"/>
          <p:nvPr/>
        </p:nvSpPr>
        <p:spPr>
          <a:xfrm>
            <a:off x="92575" y="4774275"/>
            <a:ext cx="63444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Image Source:https://www.sunshinecoastnews.com.au/2022/07/25/sunshine-coast-record-wave-heights/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Cleaning Process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9" name="Google Shape;329;p20"/>
          <p:cNvSpPr txBox="1"/>
          <p:nvPr>
            <p:ph idx="1" type="body"/>
          </p:nvPr>
        </p:nvSpPr>
        <p:spPr>
          <a:xfrm>
            <a:off x="1303800" y="1697600"/>
            <a:ext cx="6321600" cy="20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Used the Drift Method to fill missing days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Had to cut the data at 2019-01-06 because of uneven sampling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No categorical Variables to encode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Final dataset length: 35281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1"/>
          <p:cNvSpPr txBox="1"/>
          <p:nvPr>
            <p:ph type="ctrTitle"/>
          </p:nvPr>
        </p:nvSpPr>
        <p:spPr>
          <a:xfrm>
            <a:off x="480775" y="306075"/>
            <a:ext cx="8284800" cy="76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20"/>
              <a:t>Plotting the Target Variable</a:t>
            </a:r>
            <a:endParaRPr sz="3720"/>
          </a:p>
        </p:txBody>
      </p:sp>
      <p:pic>
        <p:nvPicPr>
          <p:cNvPr id="335" name="Google Shape;3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37" y="1067475"/>
            <a:ext cx="9095926" cy="3372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2"/>
          <p:cNvSpPr txBox="1"/>
          <p:nvPr>
            <p:ph type="ctrTitle"/>
          </p:nvPr>
        </p:nvSpPr>
        <p:spPr>
          <a:xfrm>
            <a:off x="-2206800" y="427475"/>
            <a:ext cx="8284800" cy="76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20"/>
              <a:t>ACF Plot</a:t>
            </a:r>
            <a:endParaRPr sz="3720"/>
          </a:p>
        </p:txBody>
      </p:sp>
      <p:pic>
        <p:nvPicPr>
          <p:cNvPr id="341" name="Google Shape;3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026" y="567125"/>
            <a:ext cx="5345675" cy="4009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2"/>
          <p:cNvSpPr txBox="1"/>
          <p:nvPr/>
        </p:nvSpPr>
        <p:spPr>
          <a:xfrm>
            <a:off x="311600" y="1380850"/>
            <a:ext cx="2806500" cy="26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Notice the little bump in the ACF values at about lag= +/- 48 ?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→ Daily seasonality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